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0"/>
  </p:notesMasterIdLst>
  <p:sldIdLst>
    <p:sldId id="256" r:id="rId2"/>
    <p:sldId id="257" r:id="rId3"/>
    <p:sldId id="258" r:id="rId4"/>
    <p:sldId id="283" r:id="rId5"/>
    <p:sldId id="269" r:id="rId6"/>
    <p:sldId id="260" r:id="rId7"/>
    <p:sldId id="268" r:id="rId8"/>
    <p:sldId id="286" r:id="rId9"/>
    <p:sldId id="263" r:id="rId10"/>
    <p:sldId id="280" r:id="rId11"/>
    <p:sldId id="277" r:id="rId12"/>
    <p:sldId id="285" r:id="rId13"/>
    <p:sldId id="279" r:id="rId14"/>
    <p:sldId id="287" r:id="rId15"/>
    <p:sldId id="264" r:id="rId16"/>
    <p:sldId id="265" r:id="rId17"/>
    <p:sldId id="274" r:id="rId18"/>
    <p:sldId id="27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498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4465F-9A18-4763-B661-32C6EF73CDDC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54B9C-D445-4635-9582-2E36FC015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54B9C-D445-4635-9582-2E36FC015BE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0927E-326B-4171-A6D8-DD45DA81A6E9}" type="datetimeFigureOut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249C5-F8FE-403E-83E8-80FF21D5C5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8596" y="2130425"/>
            <a:ext cx="8243918" cy="147002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AI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로 본 강원도 폐교 현황 예측과 폐교의 활용 방안 제시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9A4A976-6333-42A2-A425-AF4CCA922EE0}"/>
              </a:ext>
            </a:extLst>
          </p:cNvPr>
          <p:cNvCxnSpPr>
            <a:cxnSpLocks/>
          </p:cNvCxnSpPr>
          <p:nvPr/>
        </p:nvCxnSpPr>
        <p:spPr>
          <a:xfrm>
            <a:off x="26059" y="1935656"/>
            <a:ext cx="861790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9EEB350-E559-4FC8-8CD8-DBD248B3EEFB}"/>
              </a:ext>
            </a:extLst>
          </p:cNvPr>
          <p:cNvSpPr txBox="1"/>
          <p:nvPr/>
        </p:nvSpPr>
        <p:spPr>
          <a:xfrm>
            <a:off x="4270981" y="1594446"/>
            <a:ext cx="2775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 승혁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One Team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:\최창희\최승혁대학준비\학생부종합\공모전준비\원본\근처학교\지도\화천초 논미분교장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7" y="3849715"/>
            <a:ext cx="4429155" cy="2579681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95754" y="6488692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화천초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논미분교장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42" name="Picture 2" descr="D:\최창희\최승혁대학준비\학생부종합\공모전준비\원본\근처학교\화천논미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7" y="571480"/>
            <a:ext cx="4429155" cy="3208335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642918"/>
            <a:ext cx="3798887" cy="5715040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3571868" y="1142984"/>
            <a:ext cx="2643206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3042" y="928670"/>
            <a:ext cx="23503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한국관광공사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tourAPI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074" y="928670"/>
            <a:ext cx="18854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주변 관광지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XML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rot="5400000">
            <a:off x="3370660" y="927745"/>
            <a:ext cx="3416884" cy="415739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14546" y="4714884"/>
            <a:ext cx="1471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카카오맵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API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28660" y="142852"/>
            <a:ext cx="10058416" cy="64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한국 관광공사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공공데이터를 이용한 폐교 주변 관광지 분석</a:t>
            </a:r>
          </a:p>
          <a:p>
            <a:pPr algn="ctr">
              <a:spcBef>
                <a:spcPct val="0"/>
              </a:spcBef>
            </a:pPr>
            <a:endParaRPr lang="ko-KR" altLang="en-US" sz="2400" b="1" dirty="0"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857488" y="6345816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방산초초오미분교장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API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주변관광지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773652"/>
            <a:ext cx="3747715" cy="5500726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pic>
        <p:nvPicPr>
          <p:cNvPr id="1038" name="Picture 14" descr="D:\최창희\최승혁대학준비\학생부종합\공모전준비\원본\근처학교\방산초초오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773652"/>
            <a:ext cx="4629182" cy="2928958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pic>
        <p:nvPicPr>
          <p:cNvPr id="1033" name="Picture 9" descr="D:\최창희\최승혁대학준비\학생부종합\공모전준비\원본\근처학교\지도\방산초초오미분교장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3845486"/>
            <a:ext cx="4643470" cy="2395875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cxnSp>
        <p:nvCxnSpPr>
          <p:cNvPr id="14" name="직선 화살표 연결선 13"/>
          <p:cNvCxnSpPr/>
          <p:nvPr/>
        </p:nvCxnSpPr>
        <p:spPr>
          <a:xfrm>
            <a:off x="3929058" y="1916660"/>
            <a:ext cx="2643206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00232" y="1702346"/>
            <a:ext cx="23503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한국관광공사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tourAPI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72264" y="1702346"/>
            <a:ext cx="18854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주변 관광지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XML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 rot="5400000">
            <a:off x="3727850" y="1701421"/>
            <a:ext cx="3416884" cy="415739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71736" y="5488560"/>
            <a:ext cx="1471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카카오맵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API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-428660" y="142852"/>
            <a:ext cx="10058416" cy="64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한국 관광공사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공공데이터를 이용한 폐교 주변 관광지 분석</a:t>
            </a:r>
          </a:p>
          <a:p>
            <a:pPr algn="ctr">
              <a:spcBef>
                <a:spcPct val="0"/>
              </a:spcBef>
            </a:pPr>
            <a:endParaRPr lang="ko-KR" altLang="en-US" sz="2400" b="1" dirty="0"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D:\최창희\최승혁대학준비\학생부종합\공모전준비\원본\근처학교\지도\노림초등학교_지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857628"/>
            <a:ext cx="4572032" cy="2103920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000108"/>
            <a:ext cx="3143272" cy="4461418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214942" y="5572140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노림초등학교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주변관광지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Picture 11" descr="D:\최창희\최승혁대학준비\학생부종합\공모전준비\원본\근처학교\원주노림초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1000108"/>
            <a:ext cx="4578282" cy="2798224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cxnSp>
        <p:nvCxnSpPr>
          <p:cNvPr id="17" name="직선 화살표 연결선 16"/>
          <p:cNvCxnSpPr/>
          <p:nvPr/>
        </p:nvCxnSpPr>
        <p:spPr>
          <a:xfrm>
            <a:off x="3929058" y="1643050"/>
            <a:ext cx="2643206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00232" y="1428736"/>
            <a:ext cx="23503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한국관광공사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tourAPI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2264" y="1428736"/>
            <a:ext cx="18213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주변관광지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XML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화살표 연결선 19"/>
          <p:cNvCxnSpPr>
            <a:stCxn id="19" idx="2"/>
          </p:cNvCxnSpPr>
          <p:nvPr/>
        </p:nvCxnSpPr>
        <p:spPr>
          <a:xfrm rot="5400000">
            <a:off x="3711822" y="1443844"/>
            <a:ext cx="3416885" cy="412533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71736" y="5214950"/>
            <a:ext cx="1471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카카오맵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API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-428660" y="142852"/>
            <a:ext cx="10058416" cy="64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한국 관광공사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공공데이터를 이용한 폐교 주변 관광지 분석</a:t>
            </a:r>
          </a:p>
          <a:p>
            <a:pPr algn="ctr">
              <a:spcBef>
                <a:spcPct val="0"/>
              </a:spcBef>
            </a:pPr>
            <a:endParaRPr lang="ko-KR" altLang="en-US" sz="2400" b="1" dirty="0"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최창희\최승혁대학준비\학생부종합\공모전준비\원본\근처학교\지도\정선고한여자고등학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4000505"/>
            <a:ext cx="4500594" cy="2786081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pic>
        <p:nvPicPr>
          <p:cNvPr id="37890" name="Picture 2" descr="D:\최창희\최승혁대학준비\학생부종합\공모전준비\원본\근처학교\정선_고한중고등학교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14357"/>
            <a:ext cx="4500594" cy="3214710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714357"/>
            <a:ext cx="3989420" cy="5286412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500694" y="6357959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고한여자고등학교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286248" y="1416595"/>
            <a:ext cx="2643206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57422" y="1202281"/>
            <a:ext cx="23503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한국관광공사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tourAPI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9454" y="1202281"/>
            <a:ext cx="18213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주변관광지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XML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 rot="5400000">
            <a:off x="4069012" y="1217389"/>
            <a:ext cx="3416885" cy="412533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8926" y="4988495"/>
            <a:ext cx="1471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카카오맵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API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-428660" y="142852"/>
            <a:ext cx="10058416" cy="64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한국 관광공사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공공데이터를 이용한 폐교 주변 관광지 분석</a:t>
            </a:r>
          </a:p>
          <a:p>
            <a:pPr algn="ctr">
              <a:spcBef>
                <a:spcPct val="0"/>
              </a:spcBef>
            </a:pPr>
            <a:endParaRPr lang="ko-KR" altLang="en-US" sz="2400" b="1" dirty="0"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-357214"/>
            <a:ext cx="8643966" cy="1470025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폐교 활용에 대한 해결 방안 제시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접힌 도형 17"/>
          <p:cNvSpPr/>
          <p:nvPr/>
        </p:nvSpPr>
        <p:spPr>
          <a:xfrm>
            <a:off x="863740" y="1071546"/>
            <a:ext cx="2566291" cy="417280"/>
          </a:xfrm>
          <a:prstGeom prst="foldedCorner">
            <a:avLst>
              <a:gd name="adj" fmla="val 50000"/>
            </a:avLst>
          </a:prstGeom>
          <a:solidFill>
            <a:srgbClr val="273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5786" y="1500174"/>
            <a:ext cx="72866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인구가 줄어들어 학교에 다닐 아이들이 없기 때문에 나타나는 필연적 현상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011800" y="1142984"/>
            <a:ext cx="22226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원인</a:t>
            </a:r>
            <a:endParaRPr lang="ko-KR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모서리가 접힌 도형 20"/>
          <p:cNvSpPr/>
          <p:nvPr/>
        </p:nvSpPr>
        <p:spPr>
          <a:xfrm>
            <a:off x="863740" y="2143116"/>
            <a:ext cx="2566291" cy="407189"/>
          </a:xfrm>
          <a:prstGeom prst="foldedCorner">
            <a:avLst>
              <a:gd name="adj" fmla="val 50000"/>
            </a:avLst>
          </a:prstGeom>
          <a:solidFill>
            <a:srgbClr val="31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5786" y="2547460"/>
            <a:ext cx="792961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폐교 활용에는 지역민들만의 대상으로 하면 실패 확률이 높음을 확인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폐교 한 곳은 보통 조용하고 한적한 곳 아이러니하게도 바쁜 현대인들에게는 참 그리운 곳으로 여겨 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이러한 곳 주변은 관광지가 항상 있어 주말 또는 연휴에는 이동 인구가 많아 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1011800" y="2214554"/>
            <a:ext cx="22226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현재 상황</a:t>
            </a:r>
            <a:endParaRPr lang="ko-KR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모서리가 접힌 도형 23"/>
          <p:cNvSpPr/>
          <p:nvPr/>
        </p:nvSpPr>
        <p:spPr>
          <a:xfrm>
            <a:off x="863740" y="3466777"/>
            <a:ext cx="2566291" cy="409705"/>
          </a:xfrm>
          <a:prstGeom prst="foldedCorner">
            <a:avLst>
              <a:gd name="adj" fmla="val 44202"/>
            </a:avLst>
          </a:prstGeom>
          <a:solidFill>
            <a:srgbClr val="45C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5786" y="3899457"/>
            <a:ext cx="821537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생각의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역발상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!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폐교를 활용한 대한 민국 구석구석 복합 휴게소를 제안합니다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넓은 운동장을 주차장으로 이용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.(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관광객의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83%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가 자동차로 이동하기 때문입니다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폐 교실들은 다양한 휴식공간 과 쇼핑 할 수 있는 공간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으로 만들어 관광객들에게 자연스러운  소비를 할 수 있도록 유도를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한다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0">
              <a:lnSpc>
                <a:spcPts val="12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1011800" y="3528788"/>
            <a:ext cx="22226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해결 방안 제시</a:t>
            </a:r>
            <a:endParaRPr lang="ko-KR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모서리가 접힌 도형 26"/>
          <p:cNvSpPr/>
          <p:nvPr/>
        </p:nvSpPr>
        <p:spPr>
          <a:xfrm>
            <a:off x="863740" y="5087730"/>
            <a:ext cx="2566291" cy="412972"/>
          </a:xfrm>
          <a:prstGeom prst="foldedCorner">
            <a:avLst>
              <a:gd name="adj" fmla="val 39966"/>
            </a:avLst>
          </a:prstGeom>
          <a:solidFill>
            <a:srgbClr val="49A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5786" y="5466536"/>
            <a:ext cx="757242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상점 들은 지역민 위주로 우선 입찰 할 수 있게 하여 지역 상권을 이끌 수 있을 것으로 예상 하며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지속적이면서 안정적인 지역 경제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를 살릴 수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있도록 유도 할 수 있다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vl="0">
              <a:lnSpc>
                <a:spcPts val="12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011800" y="5159167"/>
            <a:ext cx="22226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효과</a:t>
            </a:r>
            <a:endParaRPr lang="ko-KR" altLang="ko-KR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5720" y="785794"/>
            <a:ext cx="8643998" cy="585791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291"/>
            <a:ext cx="7772400" cy="1071570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내가 생각했던 모습을 요즘 유행하는 </a:t>
            </a:r>
            <a:r>
              <a:rPr lang="en-US" altLang="ko-KR" sz="2400" b="1" dirty="0" err="1" smtClean="0">
                <a:latin typeface="나눔고딕" pitchFamily="50" charset="-127"/>
                <a:ea typeface="나눔고딕" pitchFamily="50" charset="-127"/>
              </a:rPr>
              <a:t>chatGPT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를 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이용한 </a:t>
            </a:r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지브리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스타일로 그림을 그려 봤습니다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 descr="file_0000000022fc62309f93fbc8f23f5df8_conversation_id=67f89414-a714-8003-b02e-864e72956a40&amp;message_id=ff68775d-d527-4c56-93cc-a423a673db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2" y="2010123"/>
            <a:ext cx="3500462" cy="2714644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92934" y="4855501"/>
            <a:ext cx="2853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국내에 있는 평범한 학교 사진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운동장_지브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8473" y="2010123"/>
            <a:ext cx="3964809" cy="2714644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457002" y="4844489"/>
            <a:ext cx="4320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구상도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운동장을 주차장으로 활용 하며 노점상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들도 함께 어울려 장사를 할 수 있게 하였다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4" name="갈매기형 수장 23"/>
          <p:cNvSpPr/>
          <p:nvPr/>
        </p:nvSpPr>
        <p:spPr>
          <a:xfrm>
            <a:off x="4128093" y="3214686"/>
            <a:ext cx="524164" cy="329591"/>
          </a:xfrm>
          <a:prstGeom prst="chevron">
            <a:avLst/>
          </a:prstGeom>
          <a:solidFill>
            <a:srgbClr val="49A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5" name="직사각형 24"/>
          <p:cNvSpPr/>
          <p:nvPr/>
        </p:nvSpPr>
        <p:spPr>
          <a:xfrm>
            <a:off x="357158" y="1428736"/>
            <a:ext cx="8501122" cy="507209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복도연인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996719"/>
            <a:ext cx="3786214" cy="3786214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pic>
        <p:nvPicPr>
          <p:cNvPr id="11" name="그림 10" descr="복도연인음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628" y="996720"/>
            <a:ext cx="3643322" cy="4643470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71472" y="4997247"/>
            <a:ext cx="3929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1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층 로비는 상대적으로 넓은 복도를 이용하여 테이블과 상품들을 디스플레이를 할 수 있는 공간을 제공 할 수 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628" y="5854503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2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층 이상의 복도들은 다양한 상점들을 만들 수 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214290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그림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2. 1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층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, 2</a:t>
            </a:r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층이상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복도 조경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58" y="785794"/>
            <a:ext cx="8501122" cy="578647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교실_가족음식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0694" y="1211033"/>
            <a:ext cx="3214710" cy="3214710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pic>
        <p:nvPicPr>
          <p:cNvPr id="3074" name="Picture 2" descr="D:\최창희\최승혁대학준비\학생부종합\공모전준비\이미지\교실식당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211033"/>
            <a:ext cx="4822065" cy="3214710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00034" y="4714884"/>
            <a:ext cx="7858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교실을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맛집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상점으로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활용했을때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구상한 그림이다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연인들 및 가족들 누구나 와서 쉬고 즐길 수 있는 공간을 만들 수 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214290"/>
            <a:ext cx="42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그림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식당을 이용한 교실 조경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158" y="785794"/>
            <a:ext cx="8501122" cy="578647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4612" y="3000372"/>
            <a:ext cx="3648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54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5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09A4A976-6333-42A2-A425-AF4CCA922EE0}"/>
              </a:ext>
            </a:extLst>
          </p:cNvPr>
          <p:cNvCxnSpPr>
            <a:cxnSpLocks/>
          </p:cNvCxnSpPr>
          <p:nvPr/>
        </p:nvCxnSpPr>
        <p:spPr>
          <a:xfrm>
            <a:off x="26059" y="1935656"/>
            <a:ext cx="861790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9EEB350-E559-4FC8-8CD8-DBD248B3EEFB}"/>
              </a:ext>
            </a:extLst>
          </p:cNvPr>
          <p:cNvSpPr txBox="1"/>
          <p:nvPr/>
        </p:nvSpPr>
        <p:spPr>
          <a:xfrm>
            <a:off x="4270981" y="1594446"/>
            <a:ext cx="2775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 승혁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One Team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32" y="142852"/>
            <a:ext cx="9168335" cy="928694"/>
          </a:xfrm>
          <a:solidFill>
            <a:srgbClr val="002060"/>
          </a:solidFill>
          <a:ln>
            <a:solidFill>
              <a:schemeClr val="bg1"/>
            </a:solidFill>
          </a:ln>
          <a:effectLst/>
        </p:spPr>
        <p:txBody>
          <a:bodyPr>
            <a:normAutofit/>
          </a:bodyPr>
          <a:lstStyle/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7110" y="2071678"/>
            <a:ext cx="7500990" cy="82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57224" y="1172736"/>
            <a:ext cx="7500990" cy="828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57224" y="3868525"/>
            <a:ext cx="7500990" cy="828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28662" y="2180388"/>
            <a:ext cx="592863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서론</a:t>
            </a:r>
            <a:r>
              <a:rPr lang="en-US" altLang="ko-KR" sz="2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사회적 배경과 탐구목적</a:t>
            </a:r>
            <a:r>
              <a:rPr lang="en-US" altLang="ko-KR" sz="2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미활용 상태로 방치된 폐교에 대한 사회적 이슈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58657" y="1357991"/>
            <a:ext cx="5095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활용 데이터 및 분석도구</a:t>
            </a:r>
            <a:endParaRPr lang="ko-KR" altLang="en-US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28793" y="4031727"/>
            <a:ext cx="5235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+mj-lt"/>
              </a:rPr>
              <a:t>폐교 활용에 성공과 실패 사례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8547" y="2253733"/>
            <a:ext cx="1235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altLang="ko-KR" sz="2800" dirty="0" smtClean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8661" y="1343893"/>
            <a:ext cx="1235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altLang="ko-KR" sz="2800" dirty="0" smtClean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8661" y="3960289"/>
            <a:ext cx="1235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altLang="ko-KR" sz="2800" dirty="0" smtClean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7224" y="4780873"/>
            <a:ext cx="7500990" cy="828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785917" y="4967599"/>
            <a:ext cx="6609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+mj-lt"/>
              </a:rPr>
              <a:t>공공데이터를 이용한 폐교 주변 관광지 분석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8661" y="4928876"/>
            <a:ext cx="1235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altLang="ko-KR" sz="2800" dirty="0" smtClean="0">
                <a:solidFill>
                  <a:schemeClr val="bg1"/>
                </a:solidFill>
                <a:latin typeface="+mj-lt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27110" y="2972091"/>
            <a:ext cx="7500990" cy="828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898679" y="3163573"/>
            <a:ext cx="5235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+mj-lt"/>
              </a:rPr>
              <a:t>데이터 기초 자료 수집 및 분석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98547" y="3120094"/>
            <a:ext cx="1235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altLang="ko-KR" sz="2800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57224" y="5709567"/>
            <a:ext cx="7500990" cy="828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857355" y="5915926"/>
            <a:ext cx="6082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+mj-lt"/>
              </a:rPr>
              <a:t>폐교 활용 방안 제시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5279" y="5857892"/>
            <a:ext cx="1235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altLang="ko-KR" sz="2800" dirty="0" smtClean="0">
                <a:solidFill>
                  <a:schemeClr val="bg1"/>
                </a:solidFill>
                <a:latin typeface="+mj-lt"/>
              </a:rPr>
              <a:t>06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2910" y="214290"/>
            <a:ext cx="7772400" cy="642941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활용 데이터 및 분석 도구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28662" y="3037530"/>
          <a:ext cx="685804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871"/>
                <a:gridCol w="3841192"/>
                <a:gridCol w="2506985"/>
              </a:tblGrid>
              <a:tr h="2863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사용 언어 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Python 3.1.2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2863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분석 툴 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Spyder</a:t>
                      </a:r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 5.5.1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AI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엔진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chatGPT</a:t>
                      </a:r>
                      <a:endParaRPr lang="ko-KR" altLang="en-US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분석툴</a:t>
                      </a:r>
                      <a:endParaRPr lang="ko-KR" altLang="en-US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excel</a:t>
                      </a:r>
                      <a:endParaRPr lang="ko-KR" altLang="en-US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28662" y="4894917"/>
          <a:ext cx="685804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871"/>
                <a:gridCol w="3841192"/>
                <a:gridCol w="2506985"/>
              </a:tblGrid>
              <a:tr h="244180">
                <a:tc rowSpan="4"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latinLnBrk="1"/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/>
                      <a:endParaRPr lang="en-US" altLang="ko-KR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기타 기사 자료 수집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통계청 </a:t>
                      </a:r>
                      <a:r>
                        <a:rPr lang="ko-KR" altLang="en-US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블로그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2441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KBS</a:t>
                      </a:r>
                      <a:r>
                        <a:rPr lang="en-US" altLang="ko-KR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뉴스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나눔고딕" pitchFamily="50" charset="-127"/>
                          <a:ea typeface="나눔고딕" pitchFamily="50" charset="-127"/>
                        </a:rPr>
                        <a:t>KREI Repository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무안타임즈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 신문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28662" y="1403026"/>
          <a:ext cx="685804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871"/>
                <a:gridCol w="3841192"/>
                <a:gridCol w="2506985"/>
              </a:tblGrid>
              <a:tr h="2475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시도교육청</a:t>
                      </a:r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폐교목록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지방교육재정알리미</a:t>
                      </a:r>
                      <a:endParaRPr lang="ko-KR" altLang="en-US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미활용 폐교 현황</a:t>
                      </a:r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(2025.3.1.</a:t>
                      </a: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기준</a:t>
                      </a:r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강원특별자치도 교육청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폐교 주변 관광지정보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한국관광공사 </a:t>
                      </a:r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TourAPI</a:t>
                      </a:r>
                      <a:endParaRPr lang="ko-KR" altLang="en-US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928662" y="2680339"/>
            <a:ext cx="142876" cy="142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1538" y="25563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AI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분석도구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8662" y="1086278"/>
            <a:ext cx="142876" cy="142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1538" y="962256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공공데이터 목록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8662" y="4649607"/>
            <a:ext cx="142876" cy="142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1538" y="4525585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기타 기사 정보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8596" y="214291"/>
            <a:ext cx="5786478" cy="928694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서론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사회적 배경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5852" y="1857364"/>
            <a:ext cx="2571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지방교육재정 </a:t>
            </a:r>
            <a:r>
              <a:rPr lang="ko-KR" altLang="en-US" sz="1300" dirty="0" err="1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알리미</a:t>
            </a:r>
            <a:endParaRPr lang="ko-KR" altLang="en-US" sz="1300" dirty="0" smtClean="0">
              <a:solidFill>
                <a:schemeClr val="tx1">
                  <a:tint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 descr="초등학교입학생추이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94" y="1142984"/>
            <a:ext cx="3067018" cy="1143008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142976" y="3357562"/>
            <a:ext cx="53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KREI Repository : 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농촌의 폐교활용 실태와 정책 과제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2976" y="4357694"/>
            <a:ext cx="371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300" dirty="0" err="1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예향진도신문</a:t>
            </a:r>
            <a:endParaRPr lang="ko-KR" altLang="en-US" sz="1300" dirty="0" smtClean="0">
              <a:solidFill>
                <a:schemeClr val="tx1">
                  <a:tint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71538" y="1142984"/>
            <a:ext cx="4000528" cy="71438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직사각형 16"/>
          <p:cNvSpPr/>
          <p:nvPr/>
        </p:nvSpPr>
        <p:spPr>
          <a:xfrm>
            <a:off x="1285852" y="1335273"/>
            <a:ext cx="37862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저출산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여파로 해마다 학생 수가 급감하고 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071538" y="2428868"/>
            <a:ext cx="5072098" cy="94214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직사각형 18"/>
          <p:cNvSpPr/>
          <p:nvPr/>
        </p:nvSpPr>
        <p:spPr>
          <a:xfrm>
            <a:off x="1214414" y="252858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정부의 소규모학교 통폐합 정책 이후 농촌에서는</a:t>
            </a: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3,000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 이상의 폐교가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400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개가 넘는 폐교가 미활용 상태로 방치되어 있다고 한다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71538" y="3714752"/>
            <a:ext cx="7215238" cy="64294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직사각형 20"/>
          <p:cNvSpPr/>
          <p:nvPr/>
        </p:nvSpPr>
        <p:spPr>
          <a:xfrm>
            <a:off x="1214414" y="3786190"/>
            <a:ext cx="6786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농어촌 지역에서 폐교는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…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건물 외벽 페인트는 군데군데 벗겨지고 곰팡이가 슬어 세월의 흐름을 연상하게 한다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71538" y="4929198"/>
            <a:ext cx="7358114" cy="13573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직사각형 22"/>
          <p:cNvSpPr/>
          <p:nvPr/>
        </p:nvSpPr>
        <p:spPr>
          <a:xfrm>
            <a:off x="1071538" y="4929198"/>
            <a:ext cx="7358114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1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▣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 폐교는 인구가 줄어들어 학교에 다닐 아이들이 없기 때문에 나타나는 필연적인 현상이다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 </a:t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아직까지 폐교가 방치돼 활용 방안을 찾지 못하고 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또한 폐교를 사업계획대로 활용되지 않고 방치되는 경우가 많아 대책 마련이 시급한 것을 볼 수 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0">
              <a:spcBef>
                <a:spcPct val="20000"/>
              </a:spcBef>
              <a:defRPr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내가 사는 강원도의 폐교 현황을 분석하고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AI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학습하여 향후 폐교 추세를 분석 한 후 버려지는 폐교에 대한 활용 방안을 모색 할 계획이다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 err="1" smtClean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57158" y="1214422"/>
            <a:ext cx="8501122" cy="53578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ko-KR" altLang="en-US" sz="1400" dirty="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1928802"/>
            <a:ext cx="3584603" cy="2682875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1" y="1928802"/>
            <a:ext cx="4214841" cy="4143404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500034" y="1928802"/>
            <a:ext cx="92869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0034" y="2500306"/>
            <a:ext cx="428628" cy="3643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928662" y="3286124"/>
            <a:ext cx="4071966" cy="103585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9457" idx="1"/>
          </p:cNvCxnSpPr>
          <p:nvPr/>
        </p:nvCxnSpPr>
        <p:spPr>
          <a:xfrm>
            <a:off x="1369993" y="2428868"/>
            <a:ext cx="3559197" cy="8413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 txBox="1">
            <a:spLocks/>
          </p:cNvSpPr>
          <p:nvPr/>
        </p:nvSpPr>
        <p:spPr>
          <a:xfrm>
            <a:off x="642910" y="214290"/>
            <a:ext cx="7772400" cy="64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3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.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데이터 기초 자료 수집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및 분석</a:t>
            </a:r>
            <a:endParaRPr lang="en-US" altLang="ko-KR" sz="2400" b="1" dirty="0" smtClean="0"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lang="en-US" altLang="ko-KR" sz="19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(</a:t>
            </a:r>
            <a:r>
              <a:rPr lang="ko-KR" altLang="en-US" sz="19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데이터 행렬화</a:t>
            </a:r>
            <a:r>
              <a:rPr lang="en-US" altLang="ko-KR" sz="19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)</a:t>
            </a:r>
            <a:endParaRPr kumimoji="0" lang="ko-KR" altLang="en-US" sz="1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1604" y="1714488"/>
            <a:ext cx="25410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년도별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지역별 폐교 현황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6446" y="1714488"/>
            <a:ext cx="25410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강원도 폐교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년도별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정리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3" y="1428736"/>
            <a:ext cx="3857652" cy="4000528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428736"/>
            <a:ext cx="4357718" cy="400052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7158" y="5429264"/>
            <a:ext cx="8001056" cy="857256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2025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부터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2028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년 폐교 예측에는 </a:t>
            </a:r>
            <a:r>
              <a:rPr lang="en-US" altLang="ko-KR" sz="2000" dirty="0" err="1" smtClean="0">
                <a:latin typeface="나눔고딕" pitchFamily="50" charset="-127"/>
                <a:ea typeface="나눔고딕" pitchFamily="50" charset="-127"/>
              </a:rPr>
              <a:t>LinearRegression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을 활용 하여 가상의 데이터를 얻어 냈다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224" y="1285860"/>
            <a:ext cx="31902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강원도 데이터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년도별로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행렬화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2066" y="1214422"/>
            <a:ext cx="34628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Numpy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ai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함수 호출 후 학습 진행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42910" y="214290"/>
            <a:ext cx="7772400" cy="64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lvl="0" algn="ctr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3.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데이터 기초 자료 수집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및 분석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</a:br>
            <a:r>
              <a:rPr kumimoji="0" lang="en-US" altLang="ko-KR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(</a:t>
            </a:r>
            <a:r>
              <a:rPr kumimoji="0" lang="ko-KR" altLang="en-US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머신러닝을</a:t>
            </a:r>
            <a:r>
              <a:rPr kumimoji="0" lang="ko-KR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 이용한 폐교 수 예측</a:t>
            </a:r>
            <a:r>
              <a:rPr kumimoji="0" lang="en-US" altLang="ko-KR" sz="1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)</a:t>
            </a:r>
            <a:endParaRPr kumimoji="0" lang="ko-KR" altLang="en-US" sz="1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58" y="1000108"/>
            <a:ext cx="8501122" cy="53578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ai학습결과202504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00174"/>
            <a:ext cx="7572428" cy="292895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28596" y="4500570"/>
            <a:ext cx="3857652" cy="203132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Python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numpy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scikit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-learn,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matplotlib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사용하여 선형 회귀 기반 예측 결과 데이터가 전반적으로 감소하는 흐름을 타고 있어서 선형 회귀 모델도 그에 따라 하락을 예측하고 있는 것으로 확인 됨</a:t>
            </a:r>
          </a:p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42910" y="214290"/>
            <a:ext cx="7772400" cy="1000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3.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데이터 기초 자료 수집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및 분석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</a:b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(</a:t>
            </a:r>
            <a:r>
              <a:rPr kumimoji="0" lang="ko-KR" alt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머신러닝을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 이용한 폐교 수 예측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)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720" y="1357298"/>
            <a:ext cx="8501122" cy="53578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643834" y="2285992"/>
            <a:ext cx="11079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예측결과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9" idx="2"/>
            <a:endCxn id="14" idx="3"/>
          </p:cNvCxnSpPr>
          <p:nvPr/>
        </p:nvCxnSpPr>
        <p:spPr>
          <a:xfrm rot="5400000">
            <a:off x="7533995" y="2979477"/>
            <a:ext cx="987990" cy="339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786578" y="3214686"/>
            <a:ext cx="1071570" cy="857256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4528851"/>
            <a:ext cx="3929090" cy="204342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44006990"/>
              </p:ext>
            </p:extLst>
          </p:nvPr>
        </p:nvGraphicFramePr>
        <p:xfrm>
          <a:off x="285720" y="970328"/>
          <a:ext cx="8643998" cy="2861304"/>
        </p:xfrm>
        <a:graphic>
          <a:graphicData uri="http://schemas.openxmlformats.org/drawingml/2006/table">
            <a:tbl>
              <a:tblPr/>
              <a:tblGrid>
                <a:gridCol w="1493054">
                  <a:extLst>
                    <a:ext uri="{9D8B030D-6E8A-4147-A177-3AD203B41FA5}">
                      <a16:colId xmlns:a16="http://schemas.microsoft.com/office/drawing/2014/main" xmlns="" val="2450462671"/>
                    </a:ext>
                  </a:extLst>
                </a:gridCol>
                <a:gridCol w="3536181">
                  <a:extLst>
                    <a:ext uri="{9D8B030D-6E8A-4147-A177-3AD203B41FA5}">
                      <a16:colId xmlns:a16="http://schemas.microsoft.com/office/drawing/2014/main" xmlns="" val="1099995571"/>
                    </a:ext>
                  </a:extLst>
                </a:gridCol>
                <a:gridCol w="3614763">
                  <a:extLst>
                    <a:ext uri="{9D8B030D-6E8A-4147-A177-3AD203B41FA5}">
                      <a16:colId xmlns:a16="http://schemas.microsoft.com/office/drawing/2014/main" xmlns="" val="3133297200"/>
                    </a:ext>
                  </a:extLst>
                </a:gridCol>
              </a:tblGrid>
              <a:tr h="258451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1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충남 당진 아미미술관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1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경상남도 밀양시 </a:t>
                      </a:r>
                      <a:r>
                        <a:rPr lang="ko-KR" altLang="en-US" sz="1400" b="0" i="0" u="none" strike="noStrike" kern="1200" dirty="0" err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초동면에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있는 민속박물관</a:t>
                      </a:r>
                      <a:endParaRPr lang="ko-KR" alt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1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2635043"/>
                  </a:ext>
                </a:extLst>
              </a:tr>
              <a:tr h="48570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특징 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1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정원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카페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전시장으로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만든공간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흉물로 변하기 쉬운 건물을 문화공간으로 </a:t>
                      </a:r>
                      <a:endParaRPr lang="en-US" altLang="ko-KR" sz="14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탈바꿈시킨 대표적인 사례로 </a:t>
                      </a:r>
                      <a:r>
                        <a:rPr lang="ko-KR" altLang="en-US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평가받는다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76578142"/>
                  </a:ext>
                </a:extLst>
              </a:tr>
              <a:tr h="40646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출처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1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smtClean="0">
                          <a:solidFill>
                            <a:schemeClr val="tx1">
                              <a:tint val="75000"/>
                            </a:schemeClr>
                          </a:solidFill>
                          <a:latin typeface="+mn-ea"/>
                          <a:ea typeface="+mn-ea"/>
                        </a:rPr>
                        <a:t>www.waug.com</a:t>
                      </a:r>
                      <a:endParaRPr lang="ko-KR" alt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tint val="75000"/>
                            </a:schemeClr>
                          </a:solidFill>
                          <a:latin typeface="+mn-ea"/>
                          <a:ea typeface="+mn-ea"/>
                        </a:rPr>
                        <a:t>https://blog.naver.com/africa4444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31512141"/>
                  </a:ext>
                </a:extLst>
              </a:tr>
              <a:tr h="171067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16C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5198002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2113364"/>
            <a:ext cx="3000396" cy="1565804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pic>
        <p:nvPicPr>
          <p:cNvPr id="10" name="그림 9" descr="미리네박물관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3570" y="2119196"/>
            <a:ext cx="2928958" cy="1580680"/>
          </a:xfrm>
          <a:prstGeom prst="rect">
            <a:avLst/>
          </a:prstGeom>
          <a:ln>
            <a:solidFill>
              <a:schemeClr val="tx1">
                <a:alpha val="90000"/>
              </a:schemeClr>
            </a:solidFill>
          </a:ln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642910" y="-24"/>
            <a:ext cx="7772400" cy="64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4.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폐교 활용 성공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실패 사례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5192925"/>
            <a:ext cx="635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300" dirty="0" err="1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무안타임즈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https://www.muantimes.com/</a:t>
            </a:r>
            <a:endParaRPr lang="ko-KR" altLang="en-US" sz="1300" dirty="0" smtClean="0">
              <a:solidFill>
                <a:schemeClr val="tx1">
                  <a:tint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9" y="6550247"/>
            <a:ext cx="45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KBS 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뉴스 내용 중 한 부분</a:t>
            </a: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( 2022.01.04 (07:41))</a:t>
            </a:r>
            <a:endParaRPr lang="ko-KR" altLang="en-US" sz="1300" dirty="0" smtClean="0">
              <a:solidFill>
                <a:schemeClr val="tx1">
                  <a:tint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5720" y="4242206"/>
            <a:ext cx="7358114" cy="94214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" name="직사각형 11"/>
          <p:cNvSpPr/>
          <p:nvPr/>
        </p:nvSpPr>
        <p:spPr>
          <a:xfrm>
            <a:off x="357158" y="4354523"/>
            <a:ext cx="70723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학생 수 부족으로 인해 전국적으로 생겨나는 폐교는 다양한 방식으로 활용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캠핑장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교육시설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복지시설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문화시설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체육시설 등으로 쓰인다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 …</a:t>
            </a: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폐교 활용은 성공사례보다 실패사례가 더 많다고 전문가들은 말한다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5720" y="5536667"/>
            <a:ext cx="7358114" cy="94214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직사각형 13"/>
          <p:cNvSpPr/>
          <p:nvPr/>
        </p:nvSpPr>
        <p:spPr>
          <a:xfrm>
            <a:off x="428596" y="5636386"/>
            <a:ext cx="72152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폐교 재산은 민간에 매각하거나 임대하는 경우가 대부분이고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여전히 활용방안을 찾지 못해 이처럼 방치된 곳도 전체의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10%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가까이 됩니다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활용도가 높지 않다는 게 교육 당국의 설명이다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5720" y="3857628"/>
            <a:ext cx="12698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실폐사례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5720" y="571480"/>
            <a:ext cx="12698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성공사례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2857496"/>
            <a:ext cx="7500990" cy="642942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2023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년 기준 우리 국민이 관광여행 시 활용한 이동수단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(1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순위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으로는 ‘자가용’이 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85.3%</a:t>
            </a:r>
            <a:r>
              <a:rPr lang="ko-KR" altLang="en-US" sz="1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 가장 높다고 한다</a:t>
            </a:r>
            <a:r>
              <a:rPr lang="en-US" altLang="ko-KR" sz="1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-428660" y="142852"/>
            <a:ext cx="10058416" cy="64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한국 관광공사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  <a:cs typeface="+mj-cs"/>
              </a:rPr>
              <a:t>공공데이터를 이용한 폐교 주변 관광지 분석</a:t>
            </a:r>
          </a:p>
          <a:p>
            <a:pPr algn="ctr">
              <a:spcBef>
                <a:spcPct val="0"/>
              </a:spcBef>
            </a:pPr>
            <a:endParaRPr lang="ko-KR" altLang="en-US" sz="2400" b="1" dirty="0"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4348" y="642918"/>
            <a:ext cx="7786742" cy="20002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785786" y="857232"/>
            <a:ext cx="7604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성공한 폐교 활용 사례를 보면 도민만을 위한 한 시설이 아닌 타 지역 관광객들도 방문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할 수 있게 오픈 하여 줬으며 관광객들이 좋아 할 만한 학교 만의 테마를 가지고 있는 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것으로 확인 되었다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타 지역 관광객의 움직임을 파악 하기 위해 폐교 주변의 관광지를 분석 하였다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관광객의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85%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이상이 자가용으로 이동 하는 것으로 확인 하였고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관광지 반경 약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30km</a:t>
            </a: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기준으로 관광지를 분석 하였다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4348" y="2714620"/>
            <a:ext cx="7786742" cy="86678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TextBox 10"/>
          <p:cNvSpPr txBox="1"/>
          <p:nvPr/>
        </p:nvSpPr>
        <p:spPr>
          <a:xfrm>
            <a:off x="785787" y="3621289"/>
            <a:ext cx="45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통계청</a:t>
            </a:r>
          </a:p>
        </p:txBody>
      </p:sp>
      <p:sp>
        <p:nvSpPr>
          <p:cNvPr id="23" name="갈매기형 수장 22"/>
          <p:cNvSpPr/>
          <p:nvPr/>
        </p:nvSpPr>
        <p:spPr>
          <a:xfrm>
            <a:off x="742629" y="4751352"/>
            <a:ext cx="2656413" cy="349548"/>
          </a:xfrm>
          <a:prstGeom prst="chevron">
            <a:avLst/>
          </a:prstGeom>
          <a:solidFill>
            <a:srgbClr val="31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4" name="갈매기형 수장 23"/>
          <p:cNvSpPr/>
          <p:nvPr/>
        </p:nvSpPr>
        <p:spPr>
          <a:xfrm>
            <a:off x="885504" y="4714884"/>
            <a:ext cx="785819" cy="416807"/>
          </a:xfrm>
          <a:prstGeom prst="chevron">
            <a:avLst/>
          </a:prstGeom>
          <a:solidFill>
            <a:schemeClr val="bg1"/>
          </a:solidFill>
          <a:ln w="28575">
            <a:solidFill>
              <a:srgbClr val="3161A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5" name="직사각형 24"/>
          <p:cNvSpPr/>
          <p:nvPr/>
        </p:nvSpPr>
        <p:spPr>
          <a:xfrm>
            <a:off x="1074160" y="5214950"/>
            <a:ext cx="1954485" cy="1071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936760" y="4760585"/>
            <a:ext cx="8273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3161A6"/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01</a:t>
            </a:r>
            <a:endParaRPr lang="ko-KR" altLang="ko-KR" sz="1600" b="1" dirty="0">
              <a:solidFill>
                <a:srgbClr val="3161A6"/>
              </a:solidFill>
              <a:latin typeface="Noto Sans" panose="020B05020405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3364295" y="4751352"/>
            <a:ext cx="2450432" cy="349548"/>
          </a:xfrm>
          <a:prstGeom prst="chevron">
            <a:avLst/>
          </a:prstGeom>
          <a:solidFill>
            <a:srgbClr val="45C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33" name="갈매기형 수장 32"/>
          <p:cNvSpPr/>
          <p:nvPr/>
        </p:nvSpPr>
        <p:spPr>
          <a:xfrm>
            <a:off x="3486593" y="4714884"/>
            <a:ext cx="684306" cy="416807"/>
          </a:xfrm>
          <a:prstGeom prst="chevron">
            <a:avLst/>
          </a:prstGeom>
          <a:solidFill>
            <a:schemeClr val="bg1"/>
          </a:solidFill>
          <a:ln w="28575">
            <a:solidFill>
              <a:srgbClr val="45C5D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34" name="직사각형 33"/>
          <p:cNvSpPr/>
          <p:nvPr/>
        </p:nvSpPr>
        <p:spPr>
          <a:xfrm>
            <a:off x="3418433" y="5214950"/>
            <a:ext cx="2181980" cy="1071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3614242" y="4760585"/>
            <a:ext cx="549699" cy="28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45C5D8"/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02</a:t>
            </a:r>
            <a:endParaRPr lang="ko-KR" altLang="ko-KR" sz="1600" b="1" dirty="0">
              <a:solidFill>
                <a:srgbClr val="45C5D8"/>
              </a:solidFill>
              <a:latin typeface="Noto Sans" panose="020B05020405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1" name="갈매기형 수장 40"/>
          <p:cNvSpPr/>
          <p:nvPr/>
        </p:nvSpPr>
        <p:spPr>
          <a:xfrm>
            <a:off x="5746347" y="4751352"/>
            <a:ext cx="2711586" cy="349548"/>
          </a:xfrm>
          <a:prstGeom prst="chevron">
            <a:avLst/>
          </a:prstGeom>
          <a:solidFill>
            <a:srgbClr val="49A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2" name="갈매기형 수장 41"/>
          <p:cNvSpPr/>
          <p:nvPr/>
        </p:nvSpPr>
        <p:spPr>
          <a:xfrm>
            <a:off x="5877547" y="4714884"/>
            <a:ext cx="684306" cy="416807"/>
          </a:xfrm>
          <a:prstGeom prst="chevron">
            <a:avLst/>
          </a:prstGeom>
          <a:solidFill>
            <a:schemeClr val="bg1"/>
          </a:solidFill>
          <a:ln w="28575">
            <a:solidFill>
              <a:srgbClr val="49A2C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3" name="직사각형 42"/>
          <p:cNvSpPr/>
          <p:nvPr/>
        </p:nvSpPr>
        <p:spPr>
          <a:xfrm>
            <a:off x="6016896" y="5214950"/>
            <a:ext cx="2369599" cy="1071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6014428" y="4760585"/>
            <a:ext cx="549699" cy="28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49A2CF"/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03</a:t>
            </a:r>
            <a:endParaRPr lang="ko-KR" altLang="ko-KR" sz="1600" b="1" dirty="0">
              <a:solidFill>
                <a:srgbClr val="49A2CF"/>
              </a:solidFill>
              <a:latin typeface="Noto Sans" panose="020B05020405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28381" y="5572141"/>
            <a:ext cx="207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폐교학교 </a:t>
            </a:r>
            <a:r>
              <a:rPr lang="en-US" altLang="ko-KR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GPS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선별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3385835" y="5357826"/>
            <a:ext cx="2143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tourAPI</a:t>
            </a:r>
            <a:r>
              <a:rPr lang="en-US" altLang="ko-KR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활용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관광지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XML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추출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256272" y="5500702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KAKAO </a:t>
            </a:r>
            <a:r>
              <a:rPr lang="ko-KR" altLang="en-US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지도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API</a:t>
            </a:r>
            <a:endParaRPr lang="ko-KR" altLang="en-US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29336" y="4788455"/>
            <a:ext cx="18279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나눔고딕" pitchFamily="50" charset="-127"/>
                <a:ea typeface="나눔고딕" pitchFamily="50" charset="-127"/>
              </a:rPr>
              <a:t>지방 교육 재정 </a:t>
            </a:r>
            <a:r>
              <a:rPr lang="ko-KR" altLang="en-US" sz="1300" b="1" dirty="0" err="1" smtClean="0">
                <a:latin typeface="나눔고딕" pitchFamily="50" charset="-127"/>
                <a:ea typeface="나눔고딕" pitchFamily="50" charset="-127"/>
              </a:rPr>
              <a:t>알리미</a:t>
            </a:r>
            <a:endParaRPr lang="ko-KR" altLang="en-US" sz="1300" dirty="0"/>
          </a:p>
        </p:txBody>
      </p:sp>
      <p:sp>
        <p:nvSpPr>
          <p:cNvPr id="64" name="TextBox 63"/>
          <p:cNvSpPr txBox="1"/>
          <p:nvPr/>
        </p:nvSpPr>
        <p:spPr>
          <a:xfrm>
            <a:off x="4129666" y="4788455"/>
            <a:ext cx="18279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나눔고딕" pitchFamily="50" charset="-127"/>
                <a:ea typeface="나눔고딕" pitchFamily="50" charset="-127"/>
              </a:rPr>
              <a:t>한국 관광공사</a:t>
            </a:r>
            <a:endParaRPr lang="ko-KR" altLang="en-US" sz="1300" dirty="0"/>
          </a:p>
        </p:txBody>
      </p:sp>
      <p:sp>
        <p:nvSpPr>
          <p:cNvPr id="65" name="TextBox 64"/>
          <p:cNvSpPr txBox="1"/>
          <p:nvPr/>
        </p:nvSpPr>
        <p:spPr>
          <a:xfrm>
            <a:off x="6629996" y="4788455"/>
            <a:ext cx="1827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KAKAO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지도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API</a:t>
            </a:r>
            <a:endParaRPr lang="ko-KR" altLang="en-US" sz="1400" dirty="0"/>
          </a:p>
        </p:txBody>
      </p:sp>
      <p:sp>
        <p:nvSpPr>
          <p:cNvPr id="66" name="직사각형 65"/>
          <p:cNvSpPr/>
          <p:nvPr/>
        </p:nvSpPr>
        <p:spPr>
          <a:xfrm>
            <a:off x="3143240" y="4143380"/>
            <a:ext cx="3087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주변 관광지 분석 순서도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2000" dirty="0"/>
          </a:p>
        </p:txBody>
      </p:sp>
      <p:sp>
        <p:nvSpPr>
          <p:cNvPr id="67" name="직사각형 66"/>
          <p:cNvSpPr/>
          <p:nvPr/>
        </p:nvSpPr>
        <p:spPr>
          <a:xfrm>
            <a:off x="714348" y="3929066"/>
            <a:ext cx="7786742" cy="271464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890</Words>
  <Application>Microsoft Office PowerPoint</Application>
  <PresentationFormat>화면 슬라이드 쇼(4:3)</PresentationFormat>
  <Paragraphs>160</Paragraphs>
  <Slides>18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AI로 본 강원도 폐교 현황 예측과 폐교의 활용 방안 제시</vt:lpstr>
      <vt:lpstr>목차</vt:lpstr>
      <vt:lpstr>1. 활용 데이터 및 분석 도구</vt:lpstr>
      <vt:lpstr>2. 서론(사회적 배경)</vt:lpstr>
      <vt:lpstr>  </vt:lpstr>
      <vt:lpstr>2025년 부터 2028년 폐교 예측에는 LinearRegression을 활용 하여 가상의 데이터를 얻어 냈다.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6. 폐교 활용에 대한 해결 방안 제시</vt:lpstr>
      <vt:lpstr>※ 내가 생각했던 모습을 요즘 유행하는 chatGPT를       이용한 지브리 스타일로 그림을 그려 봤습니다.</vt:lpstr>
      <vt:lpstr>슬라이드 16</vt:lpstr>
      <vt:lpstr>슬라이드 17</vt:lpstr>
      <vt:lpstr>슬라이드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AI로 본 강원도 농촌의 폐교 현황 및 예측 과 및 폐교 활용 방안</dc:title>
  <dc:creator>최창희</dc:creator>
  <cp:lastModifiedBy>최창희</cp:lastModifiedBy>
  <cp:revision>369</cp:revision>
  <dcterms:created xsi:type="dcterms:W3CDTF">2025-04-10T13:03:38Z</dcterms:created>
  <dcterms:modified xsi:type="dcterms:W3CDTF">2025-05-26T10:50:12Z</dcterms:modified>
</cp:coreProperties>
</file>